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2" r:id="rId2"/>
    <p:sldId id="273" r:id="rId3"/>
    <p:sldId id="266" r:id="rId4"/>
    <p:sldId id="27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1"/>
    <p:restoredTop sz="94674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42F33-5C6F-49CC-8B4A-9637A6FFEC7E}" type="datetimeFigureOut">
              <a:rPr lang="fr-FR" smtClean="0"/>
              <a:pPr/>
              <a:t>14/09/2019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AC6D47-0DD1-4BE9-8085-E326CE7535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5871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C6D47-0DD1-4BE9-8085-E326CE7535DF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5474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440B-44C1-4D29-975E-799A34DF381B}" type="datetimeFigureOut">
              <a:rPr lang="fr-FR" smtClean="0"/>
              <a:pPr/>
              <a:t>14/09/2019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AD82-2D47-425F-ABED-75B03A214A5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6667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440B-44C1-4D29-975E-799A34DF381B}" type="datetimeFigureOut">
              <a:rPr lang="fr-FR" smtClean="0"/>
              <a:pPr/>
              <a:t>14/09/2019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AD82-2D47-425F-ABED-75B03A214A5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2225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440B-44C1-4D29-975E-799A34DF381B}" type="datetimeFigureOut">
              <a:rPr lang="fr-FR" smtClean="0"/>
              <a:pPr/>
              <a:t>14/09/2019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AD82-2D47-425F-ABED-75B03A214A5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8955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440B-44C1-4D29-975E-799A34DF381B}" type="datetimeFigureOut">
              <a:rPr lang="fr-FR" smtClean="0"/>
              <a:pPr/>
              <a:t>14/09/2019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AD82-2D47-425F-ABED-75B03A214A5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6996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440B-44C1-4D29-975E-799A34DF381B}" type="datetimeFigureOut">
              <a:rPr lang="fr-FR" smtClean="0"/>
              <a:pPr/>
              <a:t>14/09/2019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AD82-2D47-425F-ABED-75B03A214A5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3368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440B-44C1-4D29-975E-799A34DF381B}" type="datetimeFigureOut">
              <a:rPr lang="fr-FR" smtClean="0"/>
              <a:pPr/>
              <a:t>14/09/2019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AD82-2D47-425F-ABED-75B03A214A5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7132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440B-44C1-4D29-975E-799A34DF381B}" type="datetimeFigureOut">
              <a:rPr lang="fr-FR" smtClean="0"/>
              <a:pPr/>
              <a:t>14/09/2019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AD82-2D47-425F-ABED-75B03A214A5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01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440B-44C1-4D29-975E-799A34DF381B}" type="datetimeFigureOut">
              <a:rPr lang="fr-FR" smtClean="0"/>
              <a:pPr/>
              <a:t>14/09/2019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AD82-2D47-425F-ABED-75B03A214A5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273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440B-44C1-4D29-975E-799A34DF381B}" type="datetimeFigureOut">
              <a:rPr lang="fr-FR" smtClean="0"/>
              <a:pPr/>
              <a:t>14/09/2019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AD82-2D47-425F-ABED-75B03A214A5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561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440B-44C1-4D29-975E-799A34DF381B}" type="datetimeFigureOut">
              <a:rPr lang="fr-FR" smtClean="0"/>
              <a:pPr/>
              <a:t>14/09/2019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AD82-2D47-425F-ABED-75B03A214A5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7434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440B-44C1-4D29-975E-799A34DF381B}" type="datetimeFigureOut">
              <a:rPr lang="fr-FR" smtClean="0"/>
              <a:pPr/>
              <a:t>14/09/2019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AD82-2D47-425F-ABED-75B03A214A5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768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E440B-44C1-4D29-975E-799A34DF381B}" type="datetimeFigureOut">
              <a:rPr lang="fr-FR" smtClean="0"/>
              <a:pPr/>
              <a:t>14/09/2019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6AD82-2D47-425F-ABED-75B03A214A5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9924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0" y="20796"/>
            <a:ext cx="9144000" cy="1463988"/>
            <a:chOff x="0" y="20796"/>
            <a:chExt cx="9144000" cy="1463988"/>
          </a:xfrm>
        </p:grpSpPr>
        <p:pic>
          <p:nvPicPr>
            <p:cNvPr id="3" name="Picture 4" descr="logo marhea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056" y="20796"/>
              <a:ext cx="2072364" cy="1463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Imag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6256" y="568740"/>
              <a:ext cx="1943869" cy="36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ZoneTexte 4"/>
            <p:cNvSpPr txBox="1"/>
            <p:nvPr/>
          </p:nvSpPr>
          <p:spPr>
            <a:xfrm>
              <a:off x="2483768" y="568740"/>
              <a:ext cx="42869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RCP Maladies Rénales Génétiques </a:t>
              </a:r>
            </a:p>
          </p:txBody>
        </p:sp>
        <p:cxnSp>
          <p:nvCxnSpPr>
            <p:cNvPr id="6" name="Connecteur droit 5"/>
            <p:cNvCxnSpPr/>
            <p:nvPr/>
          </p:nvCxnSpPr>
          <p:spPr>
            <a:xfrm>
              <a:off x="0" y="1484784"/>
              <a:ext cx="91440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ZoneTexte 6"/>
          <p:cNvSpPr txBox="1"/>
          <p:nvPr/>
        </p:nvSpPr>
        <p:spPr>
          <a:xfrm>
            <a:off x="131246" y="1556792"/>
            <a:ext cx="1538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/>
              <a:t>Tubulopathies</a:t>
            </a:r>
            <a:endParaRPr lang="fr-FR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159056" y="2348880"/>
            <a:ext cx="250555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/>
              <a:t>NOM :</a:t>
            </a:r>
          </a:p>
          <a:p>
            <a:pPr marL="285750" indent="-285750">
              <a:buFontTx/>
              <a:buChar char="-"/>
            </a:pPr>
            <a:r>
              <a:rPr lang="fr-FR" dirty="0"/>
              <a:t>Prénom :</a:t>
            </a:r>
          </a:p>
          <a:p>
            <a:pPr marL="285750" indent="-285750">
              <a:buFontTx/>
              <a:buChar char="-"/>
            </a:pPr>
            <a:r>
              <a:rPr lang="fr-FR" dirty="0"/>
              <a:t>Date de naissance :</a:t>
            </a:r>
          </a:p>
          <a:p>
            <a:pPr marL="285750" indent="-285750">
              <a:buFontTx/>
              <a:buChar char="-"/>
            </a:pPr>
            <a:r>
              <a:rPr lang="fr-FR" dirty="0"/>
              <a:t>Parents apparentés?</a:t>
            </a:r>
          </a:p>
          <a:p>
            <a:pPr marL="285750" indent="-285750">
              <a:buFontTx/>
              <a:buChar char="-"/>
            </a:pPr>
            <a:r>
              <a:rPr lang="fr-FR" dirty="0"/>
              <a:t>Origine géographique</a:t>
            </a:r>
          </a:p>
          <a:p>
            <a:pPr marL="285750" indent="-285750">
              <a:buFontTx/>
              <a:buChar char="-"/>
            </a:pPr>
            <a:r>
              <a:rPr lang="fr-FR" dirty="0"/>
              <a:t>Arbre Généalogique :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368144" y="1108845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Date : </a:t>
            </a:r>
          </a:p>
        </p:txBody>
      </p:sp>
    </p:spTree>
    <p:extLst>
      <p:ext uri="{BB962C8B-B14F-4D97-AF65-F5344CB8AC3E}">
        <p14:creationId xmlns:p14="http://schemas.microsoft.com/office/powerpoint/2010/main" val="1789854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0" y="20796"/>
            <a:ext cx="9144000" cy="1463988"/>
            <a:chOff x="0" y="20796"/>
            <a:chExt cx="9144000" cy="1463988"/>
          </a:xfrm>
        </p:grpSpPr>
        <p:pic>
          <p:nvPicPr>
            <p:cNvPr id="3" name="Picture 4" descr="logo marhea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056" y="20796"/>
              <a:ext cx="2072364" cy="1463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Imag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6256" y="568740"/>
              <a:ext cx="1943869" cy="36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ZoneTexte 4"/>
            <p:cNvSpPr txBox="1"/>
            <p:nvPr/>
          </p:nvSpPr>
          <p:spPr>
            <a:xfrm>
              <a:off x="2483768" y="568740"/>
              <a:ext cx="42869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RCP Maladies Rénales Génétiques </a:t>
              </a:r>
            </a:p>
          </p:txBody>
        </p:sp>
        <p:cxnSp>
          <p:nvCxnSpPr>
            <p:cNvPr id="6" name="Connecteur droit 5"/>
            <p:cNvCxnSpPr/>
            <p:nvPr/>
          </p:nvCxnSpPr>
          <p:spPr>
            <a:xfrm>
              <a:off x="0" y="1484784"/>
              <a:ext cx="91440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ZoneTexte 6"/>
          <p:cNvSpPr txBox="1"/>
          <p:nvPr/>
        </p:nvSpPr>
        <p:spPr>
          <a:xfrm>
            <a:off x="131246" y="1556792"/>
            <a:ext cx="1538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/>
              <a:t>Tubulopathies</a:t>
            </a:r>
            <a:endParaRPr lang="fr-FR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251518" y="2060848"/>
            <a:ext cx="828092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Circonstances de découverte :</a:t>
            </a:r>
          </a:p>
          <a:p>
            <a:r>
              <a:rPr lang="fr-FR" dirty="0"/>
              <a:t>	Retard de croissance</a:t>
            </a:r>
          </a:p>
          <a:p>
            <a:r>
              <a:rPr lang="fr-FR" dirty="0"/>
              <a:t>	Fatigue hypotonie, crampes</a:t>
            </a:r>
          </a:p>
          <a:p>
            <a:r>
              <a:rPr lang="fr-FR" dirty="0"/>
              <a:t>	Polyurie</a:t>
            </a:r>
          </a:p>
          <a:p>
            <a:r>
              <a:rPr lang="fr-FR" dirty="0"/>
              <a:t>	Anomalies hydro-électrolytiques</a:t>
            </a:r>
          </a:p>
          <a:p>
            <a:r>
              <a:rPr lang="fr-FR" dirty="0"/>
              <a:t>	Rachitisme</a:t>
            </a:r>
          </a:p>
          <a:p>
            <a:r>
              <a:rPr lang="fr-FR" dirty="0"/>
              <a:t>	Lithiases</a:t>
            </a:r>
          </a:p>
          <a:p>
            <a:r>
              <a:rPr lang="fr-FR" dirty="0"/>
              <a:t>	Hypertension</a:t>
            </a:r>
          </a:p>
          <a:p>
            <a:r>
              <a:rPr lang="fr-FR" dirty="0"/>
              <a:t>	IRC</a:t>
            </a:r>
          </a:p>
          <a:p>
            <a:r>
              <a:rPr lang="fr-FR" dirty="0"/>
              <a:t>	Dépistage familial?</a:t>
            </a:r>
          </a:p>
          <a:p>
            <a:endParaRPr lang="fr-FR" dirty="0"/>
          </a:p>
          <a:p>
            <a:r>
              <a:rPr lang="fr-FR" dirty="0"/>
              <a:t>Imagerie rénale</a:t>
            </a:r>
          </a:p>
          <a:p>
            <a:endParaRPr lang="fr-FR" dirty="0"/>
          </a:p>
          <a:p>
            <a:r>
              <a:rPr lang="fr-FR" dirty="0"/>
              <a:t>PBR</a:t>
            </a:r>
          </a:p>
          <a:p>
            <a:endParaRPr lang="fr-FR" dirty="0"/>
          </a:p>
          <a:p>
            <a:r>
              <a:rPr lang="fr-FR" dirty="0"/>
              <a:t>Manifestations Extrarénales: (Oreille, œil, SNC, os, dents)</a:t>
            </a:r>
          </a:p>
        </p:txBody>
      </p:sp>
    </p:spTree>
    <p:extLst>
      <p:ext uri="{BB962C8B-B14F-4D97-AF65-F5344CB8AC3E}">
        <p14:creationId xmlns:p14="http://schemas.microsoft.com/office/powerpoint/2010/main" val="401376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0" y="20796"/>
            <a:ext cx="9144000" cy="1463988"/>
            <a:chOff x="0" y="20796"/>
            <a:chExt cx="9144000" cy="1463988"/>
          </a:xfrm>
        </p:grpSpPr>
        <p:pic>
          <p:nvPicPr>
            <p:cNvPr id="3" name="Picture 4" descr="logo marhea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056" y="20796"/>
              <a:ext cx="2072364" cy="1463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Image 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6256" y="568740"/>
              <a:ext cx="1943869" cy="368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ZoneTexte 4"/>
            <p:cNvSpPr txBox="1"/>
            <p:nvPr/>
          </p:nvSpPr>
          <p:spPr>
            <a:xfrm>
              <a:off x="2483768" y="568740"/>
              <a:ext cx="42869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RCP Maladies Rénales Génétiques </a:t>
              </a:r>
            </a:p>
          </p:txBody>
        </p:sp>
        <p:cxnSp>
          <p:nvCxnSpPr>
            <p:cNvPr id="6" name="Connecteur droit 5"/>
            <p:cNvCxnSpPr/>
            <p:nvPr/>
          </p:nvCxnSpPr>
          <p:spPr>
            <a:xfrm>
              <a:off x="0" y="1484784"/>
              <a:ext cx="91440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ZoneTexte 6"/>
          <p:cNvSpPr txBox="1"/>
          <p:nvPr/>
        </p:nvSpPr>
        <p:spPr>
          <a:xfrm>
            <a:off x="131246" y="1484784"/>
            <a:ext cx="8545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err="1"/>
              <a:t>Tubulopathies</a:t>
            </a:r>
            <a:r>
              <a:rPr lang="fr-FR" sz="1600" dirty="0"/>
              <a:t> – Bilan</a:t>
            </a:r>
          </a:p>
          <a:p>
            <a:r>
              <a:rPr lang="fr-FR" sz="1600" dirty="0"/>
              <a:t>Date		Poids:		Taille:		PA:		</a:t>
            </a:r>
          </a:p>
        </p:txBody>
      </p:sp>
      <p:graphicFrame>
        <p:nvGraphicFramePr>
          <p:cNvPr id="8" name="Group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210704"/>
              </p:ext>
            </p:extLst>
          </p:nvPr>
        </p:nvGraphicFramePr>
        <p:xfrm>
          <a:off x="121542" y="2068744"/>
          <a:ext cx="8914953" cy="4764104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050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6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5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86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67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732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714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7699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043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 </a:t>
                      </a:r>
                      <a:endParaRPr kumimoji="0" 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SANG</a:t>
                      </a:r>
                      <a:endParaRPr kumimoji="0" 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URINES</a:t>
                      </a:r>
                      <a:endParaRPr kumimoji="0" 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68580" marR="68580" marT="0" marB="0" horzOverflow="overflow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68580" marR="68580" marT="0" marB="0" horzOverflow="overflow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68580" marR="68580" marT="0" marB="0" horzOverflow="overflow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URINES (suite)</a:t>
                      </a:r>
                    </a:p>
                  </a:txBody>
                  <a:tcPr marL="68580" marR="68580" marT="0" marB="0" horzOverflow="overflow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68580" marR="68580" marT="0" marB="0" horzOverflow="overflow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68580" marR="68580" marT="0" marB="0" horzOverflow="overflow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68580" marR="68580" marT="0" marB="0" horzOverflow="overflow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 </a:t>
                      </a:r>
                      <a:endParaRPr kumimoji="0" lang="fr-FR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 </a:t>
                      </a: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Unités</a:t>
                      </a: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Échantillon</a:t>
                      </a: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Unités</a:t>
                      </a: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 h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Unités</a:t>
                      </a: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Échantillon</a:t>
                      </a: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Unités</a:t>
                      </a: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 h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Unités</a:t>
                      </a: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Na*</a:t>
                      </a:r>
                      <a:endParaRPr kumimoji="0" 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mmol</a:t>
                      </a:r>
                      <a:r>
                        <a:rPr kumimoji="0" lang="fr-FR" sz="10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/L</a:t>
                      </a: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mmol/L</a:t>
                      </a:r>
                      <a:endParaRPr kumimoji="0" lang="fr-FR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mmol</a:t>
                      </a: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Citrate</a:t>
                      </a:r>
                    </a:p>
                  </a:txBody>
                  <a:tcPr marL="68580" marR="68580" marT="0" marB="0" horzOverflow="overflow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mmol</a:t>
                      </a:r>
                      <a:r>
                        <a:rPr kumimoji="0" lang="fr-F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/L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mmol</a:t>
                      </a: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K*</a:t>
                      </a:r>
                      <a:endParaRPr kumimoji="0" 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mmol</a:t>
                      </a:r>
                      <a:r>
                        <a:rPr kumimoji="0" lang="fr-FR" sz="10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/L</a:t>
                      </a: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mmol</a:t>
                      </a:r>
                      <a:r>
                        <a:rPr kumimoji="0" lang="fr-FR" sz="10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/L</a:t>
                      </a: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mmol</a:t>
                      </a: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Oxalate</a:t>
                      </a:r>
                    </a:p>
                  </a:txBody>
                  <a:tcPr marL="68580" marR="68580" marT="0" marB="0" horzOverflow="overflow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mmol</a:t>
                      </a:r>
                      <a:r>
                        <a:rPr kumimoji="0" lang="fr-F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/L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mmol</a:t>
                      </a: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HCO3*</a:t>
                      </a:r>
                      <a:endParaRPr kumimoji="0" 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mmol/L</a:t>
                      </a:r>
                      <a:endParaRPr kumimoji="0" lang="fr-FR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 </a:t>
                      </a:r>
                      <a:endParaRPr kumimoji="0" lang="fr-FR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mmol/L</a:t>
                      </a:r>
                      <a:endParaRPr kumimoji="0" lang="fr-FR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 </a:t>
                      </a: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 </a:t>
                      </a: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 gridSpan="2">
                  <a:txBody>
                    <a:bodyPr/>
                    <a:lstStyle/>
                    <a:p>
                      <a:r>
                        <a:rPr lang="fr-FR" sz="1000" b="1" dirty="0">
                          <a:latin typeface="+mn-lt"/>
                        </a:rPr>
                        <a:t>Cystine</a:t>
                      </a:r>
                    </a:p>
                  </a:txBody>
                  <a:tcPr marL="68580" marR="68580" marT="0" marB="0" horzOverflow="overflow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mmol</a:t>
                      </a:r>
                      <a:r>
                        <a:rPr kumimoji="0" lang="fr-F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/L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mmol</a:t>
                      </a: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Cl</a:t>
                      </a:r>
                      <a:endParaRPr kumimoji="0" 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mmol/L</a:t>
                      </a:r>
                      <a:endParaRPr kumimoji="0" lang="fr-FR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mmol</a:t>
                      </a:r>
                      <a:r>
                        <a:rPr kumimoji="0" lang="fr-FR" sz="10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/L</a:t>
                      </a: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 </a:t>
                      </a:r>
                      <a:r>
                        <a:rPr kumimoji="0" lang="fr-FR" sz="1000" b="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mmol</a:t>
                      </a: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 gridSpan="2">
                  <a:txBody>
                    <a:bodyPr/>
                    <a:lstStyle/>
                    <a:p>
                      <a:endParaRPr lang="fr-FR"/>
                    </a:p>
                  </a:txBody>
                  <a:tcPr marL="68580" marR="68580" marT="0" marB="0" horzOverflow="overflow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Protides</a:t>
                      </a:r>
                      <a:endParaRPr kumimoji="0" 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g/L</a:t>
                      </a:r>
                      <a:endParaRPr kumimoji="0" lang="fr-FR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 </a:t>
                      </a:r>
                      <a:endParaRPr kumimoji="0" lang="fr-FR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 g/L</a:t>
                      </a: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 </a:t>
                      </a:r>
                      <a:endParaRPr kumimoji="0" lang="fr-FR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 g</a:t>
                      </a: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 marL="68580" marR="68580" marT="0" marB="0" horzOverflow="overflow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5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Albumine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5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Créatinine</a:t>
                      </a:r>
                      <a:endParaRPr kumimoji="0" 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µmol/L</a:t>
                      </a: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mmol</a:t>
                      </a:r>
                      <a:r>
                        <a:rPr kumimoji="0" lang="nl-NL" sz="10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/L</a:t>
                      </a: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 </a:t>
                      </a:r>
                      <a:r>
                        <a:rPr kumimoji="0" lang="nl-NL" sz="1000" b="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mmol</a:t>
                      </a: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Α</a:t>
                      </a:r>
                      <a:r>
                        <a:rPr kumimoji="0" lang="fr-F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-1 µ</a:t>
                      </a:r>
                      <a:r>
                        <a:rPr kumimoji="0" lang="fr-FR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glob</a:t>
                      </a:r>
                      <a:r>
                        <a:rPr kumimoji="0" lang="fr-F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68580" marR="68580" marT="0" marB="0" horzOverflow="overflow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mg/L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mg</a:t>
                      </a:r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5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Ac </a:t>
                      </a:r>
                      <a:r>
                        <a:rPr kumimoji="0" lang="nl-NL" sz="1000" b="1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Urique</a:t>
                      </a:r>
                      <a:endParaRPr kumimoji="0" 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µmol/L</a:t>
                      </a:r>
                      <a:endParaRPr kumimoji="0" lang="fr-FR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 </a:t>
                      </a:r>
                      <a:endParaRPr kumimoji="0" lang="fr-FR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mmol/L</a:t>
                      </a:r>
                      <a:endParaRPr kumimoji="0" lang="fr-FR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 </a:t>
                      </a: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Β</a:t>
                      </a:r>
                      <a:r>
                        <a:rPr kumimoji="0" lang="fr-F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-2 µ</a:t>
                      </a:r>
                      <a:r>
                        <a:rPr kumimoji="0" lang="fr-FR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glob</a:t>
                      </a:r>
                      <a:r>
                        <a:rPr kumimoji="0" lang="fr-F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68580" marR="68580" marT="0" marB="0" horzOverflow="overflow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mg/L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mg</a:t>
                      </a:r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5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Ca/Ca</a:t>
                      </a:r>
                      <a:r>
                        <a:rPr kumimoji="0" lang="nl-NL" sz="1000" b="1" u="none" strike="noStrike" cap="none" normalizeH="0" baseline="30000" dirty="0">
                          <a:ln>
                            <a:noFill/>
                          </a:ln>
                          <a:effectLst/>
                          <a:latin typeface="+mn-lt"/>
                        </a:rPr>
                        <a:t>+2</a:t>
                      </a:r>
                      <a:endParaRPr kumimoji="0" lang="fr-FR" sz="10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mmol</a:t>
                      </a:r>
                      <a:r>
                        <a:rPr kumimoji="0" lang="nl-NL" sz="10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/L</a:t>
                      </a: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mmol</a:t>
                      </a:r>
                      <a:r>
                        <a:rPr kumimoji="0" lang="nl-NL" sz="10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/L</a:t>
                      </a: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 </a:t>
                      </a:r>
                      <a:r>
                        <a:rPr kumimoji="0" lang="nl-NL" sz="1000" b="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mmol</a:t>
                      </a: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RBP</a:t>
                      </a:r>
                    </a:p>
                  </a:txBody>
                  <a:tcPr marL="68580" marR="68580" marT="0" marB="0" horzOverflow="overflow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mg/L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mg</a:t>
                      </a:r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5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P</a:t>
                      </a:r>
                      <a:endParaRPr kumimoji="0" 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000" b="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mmol</a:t>
                      </a:r>
                      <a:r>
                        <a:rPr kumimoji="0" lang="nl-NL" sz="10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/L</a:t>
                      </a: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000" b="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mmol</a:t>
                      </a:r>
                      <a:r>
                        <a:rPr kumimoji="0" lang="nl-NL" sz="10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/L</a:t>
                      </a: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mmol</a:t>
                      </a: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5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Mg*</a:t>
                      </a:r>
                      <a:endParaRPr kumimoji="0" 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mmol/L</a:t>
                      </a:r>
                      <a:endParaRPr kumimoji="0" lang="fr-FR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mmol/L</a:t>
                      </a:r>
                      <a:endParaRPr kumimoji="0" lang="fr-FR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0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 </a:t>
                      </a:r>
                      <a:r>
                        <a:rPr kumimoji="0" lang="fr-FR" sz="1000" b="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mmol</a:t>
                      </a: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5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Osmolalité</a:t>
                      </a:r>
                      <a:endParaRPr kumimoji="0" 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mOsm</a:t>
                      </a:r>
                      <a:r>
                        <a:rPr kumimoji="0" lang="fr-F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/kg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mOsm</a:t>
                      </a:r>
                      <a:r>
                        <a:rPr kumimoji="0" lang="fr-F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/kg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5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Aldostérone</a:t>
                      </a:r>
                      <a:r>
                        <a:rPr kumimoji="0" lang="en-GB" sz="1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*</a:t>
                      </a:r>
                      <a:endParaRPr kumimoji="0" 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 </a:t>
                      </a:r>
                      <a:r>
                        <a:rPr kumimoji="0" lang="nl-NL" sz="1000" b="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pmol</a:t>
                      </a:r>
                      <a:r>
                        <a:rPr kumimoji="0" lang="nl-NL" sz="10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/L</a:t>
                      </a: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 </a:t>
                      </a: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 </a:t>
                      </a: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 </a:t>
                      </a: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 </a:t>
                      </a: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5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Rénine*</a:t>
                      </a:r>
                      <a:endParaRPr kumimoji="0" 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u="none" strike="noStrike" cap="none" normalizeH="0" baseline="0">
                          <a:ln>
                            <a:noFill/>
                          </a:ln>
                          <a:effectLst/>
                          <a:latin typeface="+mn-lt"/>
                        </a:rPr>
                        <a:t> mUI/l</a:t>
                      </a:r>
                      <a:endParaRPr kumimoji="0" lang="fr-FR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 rowSpan="4"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Diurèse de 24 h: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Concentration Ur après </a:t>
                      </a:r>
                      <a:r>
                        <a:rPr kumimoji="0" lang="fr-FR" sz="1000" b="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dDAVP</a:t>
                      </a:r>
                      <a:r>
                        <a:rPr kumimoji="0" lang="fr-FR" sz="10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 :                       </a:t>
                      </a:r>
                      <a:r>
                        <a:rPr kumimoji="0" lang="fr-FR" sz="1000" b="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mOsm</a:t>
                      </a:r>
                      <a:r>
                        <a:rPr kumimoji="0" lang="fr-FR" sz="10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/kg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pH urinaire: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DFG:                                   ml/mn1,73m</a:t>
                      </a:r>
                      <a:r>
                        <a:rPr kumimoji="0" lang="fr-FR" sz="1000" b="0" u="none" strike="noStrike" cap="none" normalizeH="0" baseline="30000" dirty="0">
                          <a:ln>
                            <a:noFill/>
                          </a:ln>
                          <a:effectLst/>
                          <a:latin typeface="+mn-lt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TRP:                                   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Ca/créatinine:                  </a:t>
                      </a:r>
                      <a:r>
                        <a:rPr kumimoji="0" lang="fr-FR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mmol</a:t>
                      </a:r>
                      <a:r>
                        <a:rPr kumimoji="0" lang="fr-F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kumimoji="0" lang="fr-FR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mmol</a:t>
                      </a: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 rowSpan="4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0" marB="0" horzOverflow="overflow"/>
                </a:tc>
                <a:tc rowSpan="4"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Excrétion nette d’acide en acidoses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Tm Bicarbonate: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FE de bicarbonate: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(U-B)PCO</a:t>
                      </a:r>
                      <a:r>
                        <a:rPr kumimoji="0" lang="fr-FR" sz="1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kumimoji="0" lang="fr-F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:</a:t>
                      </a:r>
                    </a:p>
                  </a:txBody>
                  <a:tcPr marL="68580" marR="68580" marT="0" marB="0" horzOverflow="overflow"/>
                </a:tc>
                <a:tc rowSpan="4"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0" marB="0" horzOverflow="overflow"/>
                </a:tc>
                <a:tc rowSpan="4"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0" marB="0" horzOverflow="overflow"/>
                </a:tc>
                <a:tc rowSpan="4"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0" marB="0" horzOverflow="overflow"/>
                </a:tc>
                <a:tc rowSpan="4"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5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PTH</a:t>
                      </a:r>
                      <a:endParaRPr kumimoji="0" 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 </a:t>
                      </a:r>
                      <a:r>
                        <a:rPr kumimoji="0" lang="en-GB" sz="1000" b="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pg</a:t>
                      </a:r>
                      <a:r>
                        <a:rPr kumimoji="0" lang="en-GB" sz="10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/ml</a:t>
                      </a: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 gridSpan="5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5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250H </a:t>
                      </a:r>
                      <a:r>
                        <a:rPr kumimoji="0" lang="en-GB" sz="1000" b="1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VitD</a:t>
                      </a:r>
                      <a:endParaRPr kumimoji="0" 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 µg/L</a:t>
                      </a: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 gridSpan="5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71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1-250H2VitD</a:t>
                      </a:r>
                      <a:endParaRPr kumimoji="0" 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 </a:t>
                      </a:r>
                      <a:endParaRPr kumimoji="0" lang="fr-F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horzOverflow="overflow"/>
                </a:tc>
                <a:tc gridSpan="5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2368144" y="1108845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Date : </a:t>
            </a:r>
          </a:p>
        </p:txBody>
      </p:sp>
    </p:spTree>
    <p:extLst>
      <p:ext uri="{BB962C8B-B14F-4D97-AF65-F5344CB8AC3E}">
        <p14:creationId xmlns:p14="http://schemas.microsoft.com/office/powerpoint/2010/main" val="1341741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dirty="0"/>
              <a:t>Conclusions-recommandations</a:t>
            </a:r>
          </a:p>
        </p:txBody>
      </p:sp>
      <p:pic>
        <p:nvPicPr>
          <p:cNvPr id="3" name="Picture 4" descr="logo marhe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56" y="20796"/>
            <a:ext cx="2072364" cy="146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68740"/>
            <a:ext cx="1943869" cy="36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2483768" y="568740"/>
            <a:ext cx="42869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RCP Maladies Rénales Génétiques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368144" y="1108845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Date : </a:t>
            </a:r>
          </a:p>
        </p:txBody>
      </p:sp>
    </p:spTree>
    <p:extLst>
      <p:ext uri="{BB962C8B-B14F-4D97-AF65-F5344CB8AC3E}">
        <p14:creationId xmlns:p14="http://schemas.microsoft.com/office/powerpoint/2010/main" val="25893770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225</Words>
  <Application>Microsoft Office PowerPoint</Application>
  <PresentationFormat>Affichage à l'écran (4:3)</PresentationFormat>
  <Paragraphs>141</Paragraphs>
  <Slides>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Conclusions-recommandations</vt:lpstr>
    </vt:vector>
  </TitlesOfParts>
  <Company>NECKER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HEIDET Laurence</dc:creator>
  <cp:lastModifiedBy>Laurence</cp:lastModifiedBy>
  <cp:revision>32</cp:revision>
  <dcterms:created xsi:type="dcterms:W3CDTF">2018-03-23T16:58:02Z</dcterms:created>
  <dcterms:modified xsi:type="dcterms:W3CDTF">2019-09-14T09:08:47Z</dcterms:modified>
</cp:coreProperties>
</file>